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ветлана\Desktop\материал к пед чтениям\fon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8848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74587" y="928670"/>
            <a:ext cx="3091487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extrusionH="57150" contourW="6350" prstMaterial="metal">
              <a:bevelT w="20320" h="20320" prst="slop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/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mbria" pitchFamily="18" charset="0"/>
              </a:rPr>
              <a:t>МБДОУ д/с № 24</a:t>
            </a:r>
            <a:endParaRPr lang="ru-RU" sz="1100" b="1" cap="all" dirty="0">
              <a:ln/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357430"/>
            <a:ext cx="5988178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prstMaterial="metal">
              <a:extrusionClr>
                <a:srgbClr val="002060"/>
              </a:extrusionClr>
            </a:sp3d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Организация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 методической работы с педагогами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на этапе введения ФГОС ДО</a:t>
            </a:r>
            <a:endParaRPr lang="ru-RU" sz="2400" b="1" dirty="0"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0496" y="5929330"/>
            <a:ext cx="141681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prstMaterial="metal">
              <a:bevelT w="63500" h="19050" prst="slope"/>
              <a:bevelB w="38100"/>
            </a:sp3d>
          </a:bodyPr>
          <a:lstStyle/>
          <a:p>
            <a:pPr algn="ctr"/>
            <a:r>
              <a:rPr lang="ru-RU" sz="12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Зеленогорск 2014</a:t>
            </a:r>
            <a:endParaRPr lang="ru-RU" sz="12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0"/>
            <a:ext cx="9286908" cy="6858000"/>
          </a:xfrm>
          <a:prstGeom prst="rect">
            <a:avLst/>
          </a:prstGeom>
          <a:noFill/>
        </p:spPr>
      </p:pic>
      <p:pic>
        <p:nvPicPr>
          <p:cNvPr id="30724" name="Picture 4" descr="C:\Users\Светлана\Desktop\материал к пед чтениям\clip_image002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83214">
            <a:off x="2071654" y="1225967"/>
            <a:ext cx="4857784" cy="440606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20119443">
            <a:off x="253546" y="1246546"/>
            <a:ext cx="540907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prstMaterial="metal">
              <a:bevelT w="38100" h="38100" prst="slope"/>
            </a:sp3d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Спасибо за внимание!</a:t>
            </a:r>
            <a:endParaRPr lang="ru-RU" sz="3600" b="1" i="1" dirty="0">
              <a:solidFill>
                <a:srgbClr val="FF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1837" y="5523025"/>
            <a:ext cx="500221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ТВОРЧЕСКИХ УСПЕХОВ!</a:t>
            </a:r>
            <a:endParaRPr lang="ru-RU" sz="3600" b="1" dirty="0">
              <a:solidFill>
                <a:srgbClr val="FF0000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70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1071546"/>
            <a:ext cx="8072494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contourW="12700" prstMaterial="metal">
              <a:bevelT w="38100" h="38100" prst="slope"/>
              <a:bevelB w="82550" h="38100" prst="coolSlant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algn="ctr"/>
            <a:r>
              <a:rPr lang="ru-RU" sz="2400" b="1" dirty="0" smtClea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Федеральный государственный образовательный  стандарт </a:t>
            </a:r>
          </a:p>
          <a:p>
            <a:pPr algn="ctr"/>
            <a:r>
              <a:rPr lang="ru-RU" sz="2400" b="1" dirty="0" smtClea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дошкольного образования</a:t>
            </a:r>
          </a:p>
          <a:p>
            <a:pPr algn="ctr"/>
            <a:endParaRPr lang="ru-RU" sz="2400" b="1" dirty="0" smtClean="0">
              <a:ln>
                <a:solidFill>
                  <a:srgbClr val="0070C0"/>
                </a:solidFill>
              </a:ln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  <a:p>
            <a:pPr algn="ctr"/>
            <a:endParaRPr lang="ru-RU" sz="2400" b="1" dirty="0" smtClean="0">
              <a:ln>
                <a:solidFill>
                  <a:srgbClr val="0070C0"/>
                </a:solidFill>
              </a:ln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  <a:p>
            <a:pPr algn="ctr"/>
            <a:r>
              <a:rPr lang="ru-RU" sz="2400" b="1" dirty="0" smtClea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вступивший в силу с 12 января 2014 года,</a:t>
            </a:r>
          </a:p>
          <a:p>
            <a:pPr algn="ctr"/>
            <a:r>
              <a:rPr lang="ru-RU" sz="2400" b="1" dirty="0" smtClea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 утвержден Приказом </a:t>
            </a:r>
            <a:r>
              <a:rPr lang="ru-RU" sz="2400" b="1" dirty="0" err="1" smtClea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Минобрнауки</a:t>
            </a:r>
            <a:r>
              <a:rPr lang="ru-RU" sz="2400" b="1" dirty="0" smtClea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 России от 17.10.2013 № 1155</a:t>
            </a:r>
            <a:endParaRPr lang="ru-RU" sz="2400" b="1" dirty="0">
              <a:ln>
                <a:solidFill>
                  <a:srgbClr val="0070C0"/>
                </a:solidFill>
              </a:ln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785794"/>
            <a:ext cx="8215370" cy="555536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/>
            </a:scene3d>
            <a:sp3d prstMaterial="metal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СТАНДАРТ</a:t>
            </a:r>
            <a:r>
              <a:rPr lang="ru-RU" sz="24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 –это первый в истории дошкольного образования нормативный документ, регулирующий отношения в сфере образования, возникающие при реализации образовательной программы дошкольного образования.  </a:t>
            </a:r>
          </a:p>
          <a:p>
            <a:endParaRPr lang="ru-RU" sz="2400" b="1" dirty="0" smtClean="0"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СТАНДАРТ ОПРЕДЕЛЯЕТ:</a:t>
            </a:r>
          </a:p>
          <a:p>
            <a:pPr>
              <a:spcAft>
                <a:spcPts val="600"/>
              </a:spcAft>
              <a:buBlip>
                <a:blip r:embed="rId3"/>
              </a:buBlip>
            </a:pPr>
            <a:r>
              <a:rPr lang="ru-RU" sz="24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 какой должна быть образовательная программа дошкольной образовательной организации,</a:t>
            </a:r>
          </a:p>
          <a:p>
            <a:pPr>
              <a:spcAft>
                <a:spcPts val="600"/>
              </a:spcAft>
              <a:buBlip>
                <a:blip r:embed="rId3"/>
              </a:buBlip>
            </a:pPr>
            <a:r>
              <a:rPr lang="ru-RU" sz="24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 какие условия необходимы для ее реализации,</a:t>
            </a:r>
          </a:p>
          <a:p>
            <a:pPr>
              <a:spcAft>
                <a:spcPts val="600"/>
              </a:spcAft>
              <a:buBlip>
                <a:blip r:embed="rId3"/>
              </a:buBlip>
            </a:pPr>
            <a:r>
              <a:rPr lang="ru-RU" sz="2400" b="1" dirty="0" smtClean="0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 какое содержание необходимо реализовывать для достижения каждым ребенком оптимального для его возраста уровня развития с учетом индивидуальных и возрастных особенностей. </a:t>
            </a:r>
            <a:endParaRPr lang="ru-RU" sz="2400" b="1" dirty="0"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9" name="Picture 3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100" name="Picture 4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00034" y="1214422"/>
            <a:ext cx="8286808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 prstMaterial="dkEdge">
              <a:bevelT w="38100" h="38100" prst="relaxedInset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СТАНДАРТОМ</a:t>
            </a:r>
            <a:r>
              <a:rPr kumimoji="0" lang="ru-RU" sz="2400" b="1" i="0" u="none" strike="noStrike" cap="none" normalizeH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ПРЕДУСМОТРЕНЫ НОВЫЕ ТРЕБОВАНИЯ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к структуре образовательной программы дошкольного образования и объему;</a:t>
            </a:r>
            <a:endParaRPr lang="ru-RU" sz="24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к условиям реализации образовательной программы дошкольного образования;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к результатам освоения образовательной программы дошкольного образования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14348" y="642918"/>
            <a:ext cx="785818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threePt" dir="t"/>
          </a:scene3d>
          <a:sp3d prstMaterial="metal"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p3d extrusionH="57150" prstMaterial="metal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Введение ФГОС ДО предполагает организацию соответствующих мероприятий по следующим направлениям: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solidFill>
                  <a:srgbClr val="0070C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создание нормативно – правового, методического и аналитического  обеспечения реализации ФГОС;</a:t>
            </a:r>
            <a:endParaRPr lang="ru-RU" sz="24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организационного обеспечения реализации ФГОС ДО;</a:t>
            </a:r>
            <a:endParaRPr lang="ru-RU" sz="24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кадрового обеспечения реализации ФГОС ДО;</a:t>
            </a:r>
            <a:endParaRPr lang="ru-RU" sz="24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финансово-экономического</a:t>
            </a:r>
            <a:r>
              <a:rPr kumimoji="0" lang="ru-RU" sz="2400" b="1" i="0" u="none" strike="noStrike" cap="none" normalizeH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обеспечения реализации ФГОС ДО;</a:t>
            </a:r>
            <a:endParaRPr lang="ru-RU" sz="24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информационного обеспечения реализации ФГОС ДО.</a:t>
            </a:r>
            <a:endParaRPr kumimoji="0" lang="ru-RU" sz="2400" b="1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4282" y="357166"/>
            <a:ext cx="8429684" cy="644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«Организационно-управленческая работа по созданию условий введения ФГОС предусматривает:</a:t>
            </a:r>
            <a:endParaRPr kumimoji="0" lang="ru-RU" sz="2000" b="0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создание творческой группы по подготовке введения Стандарта;</a:t>
            </a:r>
            <a:endParaRPr lang="ru-RU" sz="17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разработку и утверждение плана-графика мероприятий по реализации направлений Стандарта;</a:t>
            </a:r>
            <a:endParaRPr lang="ru-RU" sz="17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организацию непрерывного повышения квалификации педагогических кадров по вопросам введения ФГОС ДО в течение учебного года;</a:t>
            </a:r>
            <a:endParaRPr lang="ru-RU" sz="17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предварительный анализ ресурсного обеспечения в соответствии с требованиями ФГОС ДО;</a:t>
            </a:r>
            <a:endParaRPr lang="ru-RU" sz="17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анализ и получение объективной информации о готовности детского сада к переходу на ФГОС;</a:t>
            </a:r>
            <a:endParaRPr lang="ru-RU" sz="17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разработку плана методического сопровождения педагогов (подготовка педагогического совета, инструктивно-методического совещания и обучающих семинаров по вопросам ведения ФГОС);</a:t>
            </a:r>
            <a:endParaRPr lang="ru-RU" sz="17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преодолению профессиональных затруднений и уточнение смысловых понятий;</a:t>
            </a:r>
            <a:endParaRPr lang="ru-RU" sz="17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организацию процесса разработки образовательной программы в соответствии со Стандартом;</a:t>
            </a:r>
            <a:endParaRPr lang="ru-RU" sz="17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формирование сетевого взаимодействия по обеспечению преемственности начального и дошкольного  образования в условиях ФГОС ДО;</a:t>
            </a:r>
            <a:endParaRPr lang="ru-RU" sz="17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17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мониторинг и организацию отчетности по введению ФГОС ДО.</a:t>
            </a:r>
            <a:endParaRPr kumimoji="0" lang="ru-RU" sz="1700" b="1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 rot="10800000" flipV="1">
            <a:off x="500034" y="676129"/>
            <a:ext cx="821537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woPt" dir="t"/>
            </a:scene3d>
            <a:sp3d extrusionH="57150" prstMaterial="metal">
              <a:bevelT w="38100" h="38100" prst="relaxedInset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Раздел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«Кадровое обеспечение введения ФГОС ДО» включает следующие мероприятия: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0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создание условий для прохождения курсов повышения квалификации педагогов по вопросам перехода на ФГОС ДО;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ru-RU" sz="24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формирование рабочих групп воспитателей для решения методических проблем, связанных с введением Стандарта.</a:t>
            </a:r>
            <a:endParaRPr kumimoji="0" lang="ru-RU" sz="2400" b="1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23528" y="705602"/>
            <a:ext cx="82490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 prstMaterial="metal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аздел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«Создание материально-технического обеспечения введения ФГОС» предусматривает мероприятия по следующим направлениям: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 обновление оснащенности педагогического процесса в ДОУ в соответствии с требованиями Стандарта;</a:t>
            </a:r>
            <a:endParaRPr lang="ru-RU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b="1" i="0" u="none" strike="noStrike" cap="none" normalizeH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обеспечение соответствия материально-технической базы реализации образовательной программы действующим санитарным и противопожарным нормам, нормам охраны труда работников ДОУ;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b="1" i="0" u="none" strike="noStrike" cap="none" normalizeH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методическое обеспечение образовательной программы печатными и электронными образовательными ресурсами; 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b="1" i="0" u="none" strike="noStrike" cap="none" normalizeH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доступ педагогических работников к электронным образовательным ресурсам, размещенным в федеральных и региональных базах данных;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b="1" i="0" u="none" strike="noStrike" cap="none" normalizeH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доступ участников образовательных отношений к информационным образовательным ресурсам в Интернете</a:t>
            </a:r>
            <a:endParaRPr kumimoji="0" lang="ru-RU" b="1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Светлана\Desktop\материал к пед чтениям\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28662" y="1071546"/>
            <a:ext cx="728667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prstMaterial="metal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аздел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«Создание организационно-информационного обеспечения введения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ФГОС ДО»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  размещение на сайте ДОУ информации о введении Стандарта;</a:t>
            </a:r>
            <a:endParaRPr lang="ru-RU" sz="24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информирование общественности о ходе и результатах данной деятельности педагогического коллектива;</a:t>
            </a:r>
            <a:endParaRPr lang="ru-RU" sz="24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создание банка полезных ссылок;</a:t>
            </a:r>
            <a:endParaRPr lang="ru-RU" sz="2400" b="1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ru-RU" sz="2400" b="1" i="0" u="none" strike="noStrike" cap="none" normalizeH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подготовка публикаций из опыта работы.</a:t>
            </a:r>
            <a:endParaRPr kumimoji="0" lang="ru-RU" sz="2400" b="1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515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Татьяна</cp:lastModifiedBy>
  <cp:revision>45</cp:revision>
  <dcterms:created xsi:type="dcterms:W3CDTF">2014-05-06T13:50:09Z</dcterms:created>
  <dcterms:modified xsi:type="dcterms:W3CDTF">2014-10-22T13:45:27Z</dcterms:modified>
</cp:coreProperties>
</file>